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2" r:id="rId3"/>
    <p:sldId id="274" r:id="rId4"/>
    <p:sldId id="267" r:id="rId5"/>
    <p:sldId id="268" r:id="rId6"/>
    <p:sldId id="265" r:id="rId7"/>
    <p:sldId id="278" r:id="rId8"/>
    <p:sldId id="279" r:id="rId9"/>
    <p:sldId id="281" r:id="rId10"/>
    <p:sldId id="280" r:id="rId11"/>
    <p:sldId id="260" r:id="rId12"/>
    <p:sldId id="263" r:id="rId13"/>
    <p:sldId id="262" r:id="rId14"/>
    <p:sldId id="270" r:id="rId15"/>
    <p:sldId id="282" r:id="rId16"/>
  </p:sldIdLst>
  <p:sldSz cx="12192000" cy="6858000"/>
  <p:notesSz cx="6858000" cy="9144000"/>
  <p:defaultTextStyle>
    <a:defPPr rtl="0"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ikejaotis" id="{95DD5A3C-48DD-4B74-A540-7989FE313034}">
          <p14:sldIdLst>
            <p14:sldId id="257"/>
          </p14:sldIdLst>
        </p14:section>
        <p14:section name="Pealkirjata jaotis" id="{2DAE1761-B388-4771-BD5B-8C2EBF7C14BE}">
          <p14:sldIdLst>
            <p14:sldId id="272"/>
            <p14:sldId id="274"/>
            <p14:sldId id="267"/>
            <p14:sldId id="268"/>
            <p14:sldId id="265"/>
            <p14:sldId id="278"/>
            <p14:sldId id="279"/>
            <p14:sldId id="281"/>
            <p14:sldId id="280"/>
            <p14:sldId id="260"/>
            <p14:sldId id="263"/>
            <p14:sldId id="262"/>
            <p14:sldId id="270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42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D360DE-7A4E-4005-9643-60A22E71EBC5}" type="datetime1">
              <a:rPr lang="et-EE" smtClean="0"/>
              <a:t>08.02.2024</a:t>
            </a:fld>
            <a:endParaRPr lang="en-US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B31151-F16C-4D67-8950-AAF42D03068F}" type="datetime1">
              <a:rPr lang="et-EE" smtClean="0"/>
              <a:t>08.02.2024</a:t>
            </a:fld>
            <a:endParaRPr lang="en-US"/>
          </a:p>
        </p:txBody>
      </p:sp>
      <p:sp>
        <p:nvSpPr>
          <p:cNvPr id="4" name="Slaidi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t"/>
              <a:t>Klõpsake juhtslaidi tekstilaadide redigeerimiseks</a:t>
            </a:r>
            <a:endParaRPr lang="en-US"/>
          </a:p>
          <a:p>
            <a:pPr lvl="1" rtl="0"/>
            <a:r>
              <a:rPr lang="et"/>
              <a:t>Teine tase</a:t>
            </a:r>
          </a:p>
          <a:p>
            <a:pPr lvl="2" rtl="0"/>
            <a:r>
              <a:rPr lang="et"/>
              <a:t>Kolmas tase</a:t>
            </a:r>
          </a:p>
          <a:p>
            <a:pPr lvl="3" rtl="0"/>
            <a:r>
              <a:rPr lang="et"/>
              <a:t>Neljas tase</a:t>
            </a:r>
          </a:p>
          <a:p>
            <a:pPr lvl="4" rtl="0"/>
            <a:r>
              <a:rPr lang="et"/>
              <a:t>Viies tase</a:t>
            </a:r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stküli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t-EE"/>
              <a:t>Klõpsake juhteksemplari alapealkirja laadi redigeerimiseks</a:t>
            </a:r>
            <a:endParaRPr lang="en-US" dirty="0"/>
          </a:p>
        </p:txBody>
      </p:sp>
      <p:cxnSp>
        <p:nvCxnSpPr>
          <p:cNvPr id="9" name="Sirgkonnek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77B65F-CEA5-4781-9E16-682350310C1B}" type="datetime1">
              <a:rPr lang="et-EE" smtClean="0"/>
              <a:t>08.02.2024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ealkiri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et-EE"/>
              <a:t>Klõpsake juhteksemplari tekstilaadide redigeerimiseks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  <a:endParaRPr lang="en-US" dirty="0"/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7D5A67-D765-41D3-AF65-95F485953A93}" type="datetime1">
              <a:rPr lang="et-EE" smtClean="0"/>
              <a:t>08.02.2024</a:t>
            </a:fld>
            <a:endParaRPr lang="en-US" dirty="0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alne pealkiri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stküli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kaalne pealkiri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et-EE"/>
              <a:t>Klõpsake juhteksemplari tekstilaadide redigeerimiseks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  <a:endParaRPr lang="en-US" dirty="0"/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AD9239-E394-46B4-B8A4-950FB91BBCD2}" type="datetime1">
              <a:rPr lang="et-EE" smtClean="0"/>
              <a:t>08.02.2024</a:t>
            </a:fld>
            <a:endParaRPr lang="en-US" dirty="0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laidinumbri kohatäid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t-EE"/>
              <a:t>Klõpsake juhteksemplari tekstilaadide redigeerimiseks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  <a:endParaRPr lang="en-US" dirty="0"/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5AF162-5F6E-48B6-9EA4-F00EDDF2E34C}" type="datetime1">
              <a:rPr lang="et-EE" smtClean="0"/>
              <a:t>08.02.2024</a:t>
            </a:fld>
            <a:endParaRPr lang="en-US" dirty="0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stküli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t-EE"/>
              <a:t>Klõpsake juhteksemplari tekstilaadide redigeerimiseks</a:t>
            </a:r>
          </a:p>
        </p:txBody>
      </p:sp>
      <p:cxnSp>
        <p:nvCxnSpPr>
          <p:cNvPr id="9" name="Sirgkonnek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543297-33AB-428A-AA07-9C1E232862DA}" type="datetime1">
              <a:rPr lang="et-EE" smtClean="0"/>
              <a:t>08.02.2024</a:t>
            </a:fld>
            <a:endParaRPr lang="en-US" dirty="0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Slaidinumbri kohatä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üks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alkiri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t-EE"/>
              <a:t>Klõpsake juhteksemplari tekstilaadide redigeerimiseks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  <a:endParaRPr lang="en-US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t-EE"/>
              <a:t>Klõpsake juhteksemplari tekstilaadide redigeerimiseks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  <a:endParaRPr lang="en-US" dirty="0"/>
          </a:p>
        </p:txBody>
      </p:sp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DDF78-07FD-4F5F-BEE6-05298BCA6BC4}" type="datetime1">
              <a:rPr lang="et-EE" smtClean="0"/>
              <a:t>08.02.2024</a:t>
            </a:fld>
            <a:endParaRPr lang="en-US" dirty="0"/>
          </a:p>
        </p:txBody>
      </p:sp>
      <p:sp>
        <p:nvSpPr>
          <p:cNvPr id="9" name="Jaluse kohatäid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laidinumbri kohatä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alkiri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t-EE"/>
              <a:t>Klõpsake juhteksemplari tekstilaadide redigeerimiseks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t-EE"/>
              <a:t>Klõpsake juhteksemplari tekstilaadide redigeerimiseks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  <a:endParaRPr lang="en-US" dirty="0"/>
          </a:p>
        </p:txBody>
      </p:sp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9AB51B-3DFF-49A2-B26A-01C41EB7FB39}" type="datetime1">
              <a:rPr lang="et-EE" smtClean="0"/>
              <a:t>08.02.2024</a:t>
            </a:fld>
            <a:endParaRPr lang="en-US" dirty="0"/>
          </a:p>
        </p:txBody>
      </p:sp>
      <p:sp>
        <p:nvSpPr>
          <p:cNvPr id="11" name="Jaluse kohatäid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Slaidinumbri kohatä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6" name="Kuupäeva kohatäid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A2ECB-4B6F-427D-A7C6-89F0CBB101AA}" type="datetime1">
              <a:rPr lang="et-EE" smtClean="0"/>
              <a:t>08.02.2024</a:t>
            </a:fld>
            <a:endParaRPr lang="en-US" dirty="0"/>
          </a:p>
        </p:txBody>
      </p:sp>
      <p:sp>
        <p:nvSpPr>
          <p:cNvPr id="7" name="Jaluse kohatäid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Slaidinumbri kohatä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stküli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1C872A-D104-42B0-BCB9-E438484F0E52}" type="datetime1">
              <a:rPr lang="et-EE" smtClean="0"/>
              <a:t>08.02.2024</a:t>
            </a:fld>
            <a:endParaRPr lang="en-US" dirty="0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stküli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t-EE"/>
              <a:t>Klõpsake juhteksemplari tekstilaadide redigeerimiseks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2229C666-7FA2-494F-B09A-AE096B1E346F}" type="datetime1">
              <a:rPr lang="et-EE" smtClean="0"/>
              <a:t>08.02.2024</a:t>
            </a:fld>
            <a:endParaRPr lang="en-US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ealdise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stküli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ldi kohatäid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63DFC9E-E56B-44BC-A084-F15464A37C7D}" type="datetime1">
              <a:rPr lang="et-EE" smtClean="0"/>
              <a:t>08.02.2024</a:t>
            </a:fld>
            <a:endParaRPr lang="en-US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t"/>
              <a:t>Klõpsake juhtslaidi pealkirjalaadi redigeerimiseks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t"/>
              <a:t>Klõpsake juhtslaidi tekstilaadide redigeerimiseks</a:t>
            </a:r>
          </a:p>
          <a:p>
            <a:pPr lvl="1" rtl="0"/>
            <a:r>
              <a:rPr lang="et"/>
              <a:t>Teine tase</a:t>
            </a:r>
          </a:p>
          <a:p>
            <a:pPr lvl="2" rtl="0"/>
            <a:r>
              <a:rPr lang="et"/>
              <a:t>Kolmas tase</a:t>
            </a:r>
          </a:p>
          <a:p>
            <a:pPr lvl="3" rtl="0"/>
            <a:r>
              <a:rPr lang="et"/>
              <a:t>Neljas tase</a:t>
            </a:r>
          </a:p>
          <a:p>
            <a:pPr lvl="4" rtl="0"/>
            <a:r>
              <a:rPr lang="et"/>
              <a:t>Viies tase</a:t>
            </a:r>
            <a:endParaRPr lang="en-US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2024196-F8AF-4DA0-B4C2-97FDC0B7E788}" type="datetime1">
              <a:rPr lang="et-EE" smtClean="0"/>
              <a:t>08.02.2024</a:t>
            </a:fld>
            <a:endParaRPr lang="en-US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irgkonnek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muhu.e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istküli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algn="ctr" rtl="0"/>
            <a:r>
              <a:rPr lang="et" sz="5400" dirty="0"/>
              <a:t>Muhu eile, täna, homme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algn="ctr" rtl="0"/>
            <a:r>
              <a:rPr lang="e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Hellamaal 08.02.2024</a:t>
            </a:r>
          </a:p>
        </p:txBody>
      </p:sp>
      <p:cxnSp>
        <p:nvCxnSpPr>
          <p:cNvPr id="24" name="Sirgkonnek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lt 5" descr="Pilt, millel on kujutatud tekst, Inimese nägu, mees, rõivad&#10;&#10;Kirjeldus on genereeritud automaatselt">
            <a:extLst>
              <a:ext uri="{FF2B5EF4-FFF2-40B4-BE49-F238E27FC236}">
                <a16:creationId xmlns:a16="http://schemas.microsoft.com/office/drawing/2014/main" id="{A56DABD3-9D2A-5CAD-EA5E-8ECA5D687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3" y="-1"/>
            <a:ext cx="4860000" cy="6874116"/>
          </a:xfrm>
          <a:prstGeom prst="rect">
            <a:avLst/>
          </a:prstGeom>
        </p:spPr>
      </p:pic>
      <p:pic>
        <p:nvPicPr>
          <p:cNvPr id="8" name="Pilt 7" descr="Pilt, millel on kujutatud sümbol, embleem, logo, pagun&#10;&#10;Kirjeldus on genereeritud automaatselt">
            <a:extLst>
              <a:ext uri="{FF2B5EF4-FFF2-40B4-BE49-F238E27FC236}">
                <a16:creationId xmlns:a16="http://schemas.microsoft.com/office/drawing/2014/main" id="{5B0E3143-2C29-E4F3-D9FE-752DE4365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07" y="946420"/>
            <a:ext cx="1080000" cy="12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22FFF85-90A2-7ED6-27A2-3669C57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t-EE" dirty="0"/>
              <a:t>Uued algused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53E50C0-EE90-3882-F202-D37ED4528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t-EE" sz="2800" dirty="0"/>
              <a:t>Haridusasutustes tugiteenuste pakkumine</a:t>
            </a:r>
          </a:p>
          <a:p>
            <a:r>
              <a:rPr lang="et-EE" sz="2800" dirty="0"/>
              <a:t>Ettevõtjatele tänuürituse korraldamine</a:t>
            </a:r>
          </a:p>
          <a:p>
            <a:r>
              <a:rPr lang="et-EE" sz="2800" dirty="0"/>
              <a:t>Kaasava eelarve rakendamine</a:t>
            </a:r>
          </a:p>
          <a:p>
            <a:r>
              <a:rPr lang="et-EE" sz="2800" dirty="0"/>
              <a:t>Elukestva õppe tähtsustamine (Muhu Elu Kool)</a:t>
            </a:r>
          </a:p>
          <a:p>
            <a:r>
              <a:rPr lang="et-EE" sz="2800" dirty="0"/>
              <a:t>Muhu elu kajastamine külade raamatutes</a:t>
            </a:r>
          </a:p>
          <a:p>
            <a:endParaRPr lang="et-EE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8B782BE4-C7A4-E742-4C13-D21CC147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5AF162-5F6E-48B6-9EA4-F00EDDF2E34C}" type="datetime1">
              <a:rPr lang="et-EE" smtClean="0"/>
              <a:t>08.02.2024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7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1374711-938D-4562-E0BF-70D22914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t-EE" dirty="0"/>
              <a:t>Eile ja täna</a:t>
            </a:r>
          </a:p>
        </p:txBody>
      </p:sp>
      <p:pic>
        <p:nvPicPr>
          <p:cNvPr id="7" name="Sisu kohatäide 6" descr="Pilt, millel on kujutatud õues, ehitis, puu, vara&#10;&#10;Kirjeldus on genereeritud automaatselt">
            <a:extLst>
              <a:ext uri="{FF2B5EF4-FFF2-40B4-BE49-F238E27FC236}">
                <a16:creationId xmlns:a16="http://schemas.microsoft.com/office/drawing/2014/main" id="{35CB55E7-DAAD-64E9-A796-F4A02A66D7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0" y="2273544"/>
            <a:ext cx="5112000" cy="3402176"/>
          </a:xfrm>
        </p:spPr>
      </p:pic>
      <p:pic>
        <p:nvPicPr>
          <p:cNvPr id="9" name="Sisu kohatäide 8" descr="Pilt, millel on kujutatud õues, taevas, ehitis, öö&#10;&#10;Kirjeldus on genereeritud automaatselt">
            <a:extLst>
              <a:ext uri="{FF2B5EF4-FFF2-40B4-BE49-F238E27FC236}">
                <a16:creationId xmlns:a16="http://schemas.microsoft.com/office/drawing/2014/main" id="{ECD93509-21A8-ED60-EE86-926B2726E1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273544"/>
            <a:ext cx="5112000" cy="3407166"/>
          </a:xfrm>
        </p:spPr>
      </p:pic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295BF3C9-0213-49BF-24A4-D1386755B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t-EE" sz="1000" dirty="0"/>
              <a:t>08.02.2024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084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13E9D25-6A66-EE34-C321-320F367D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t-EE" dirty="0"/>
              <a:t>Eile ja täna</a:t>
            </a:r>
          </a:p>
        </p:txBody>
      </p:sp>
      <p:pic>
        <p:nvPicPr>
          <p:cNvPr id="9" name="Sisu kohatäide 8" descr="Pilt, millel on kujutatud õues, taevas, ehitis, tee&#10;&#10;Kirjeldus on genereeritud automaatselt">
            <a:extLst>
              <a:ext uri="{FF2B5EF4-FFF2-40B4-BE49-F238E27FC236}">
                <a16:creationId xmlns:a16="http://schemas.microsoft.com/office/drawing/2014/main" id="{85476781-7B23-89DF-4C9C-D44AD4A88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44" y="2308584"/>
            <a:ext cx="5760000" cy="3242658"/>
          </a:xfrm>
        </p:spPr>
      </p:pic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66B1E739-3688-A4E3-23AE-6ED5DB43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t-EE" sz="1000" dirty="0"/>
              <a:t>08.02.2024</a:t>
            </a:r>
            <a:endParaRPr lang="en-US" sz="1000" dirty="0"/>
          </a:p>
        </p:txBody>
      </p:sp>
      <p:pic>
        <p:nvPicPr>
          <p:cNvPr id="11" name="Pilt 10" descr="Pilt, millel on kujutatud õues, tekst, taevas, puu&#10;&#10;Kirjeldus on genereeritud automaatselt">
            <a:extLst>
              <a:ext uri="{FF2B5EF4-FFF2-40B4-BE49-F238E27FC236}">
                <a16:creationId xmlns:a16="http://schemas.microsoft.com/office/drawing/2014/main" id="{6330F02E-2169-369F-6815-AF8F832240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/>
        </p:blipFill>
        <p:spPr>
          <a:xfrm>
            <a:off x="840000" y="2355379"/>
            <a:ext cx="5256000" cy="314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0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918C488-7281-D572-D1AD-BFFE9380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t-EE" dirty="0"/>
              <a:t>Eile ja täna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C475DFB0-E3AA-9504-12FB-798D5A10C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t-EE" sz="1000" dirty="0"/>
              <a:t>08.02.2024</a:t>
            </a:r>
            <a:endParaRPr lang="en-US" sz="1000" dirty="0"/>
          </a:p>
        </p:txBody>
      </p:sp>
      <p:pic>
        <p:nvPicPr>
          <p:cNvPr id="16" name="Sisu kohatäide 15" descr="Pilt, millel on kujutatud õues, puu, muru, taim&#10;&#10;Kirjeldus on genereeritud automaatselt">
            <a:extLst>
              <a:ext uri="{FF2B5EF4-FFF2-40B4-BE49-F238E27FC236}">
                <a16:creationId xmlns:a16="http://schemas.microsoft.com/office/drawing/2014/main" id="{69443664-0E13-6FDF-6F09-A62FC4EDC6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61" y="2361382"/>
            <a:ext cx="5148000" cy="3431160"/>
          </a:xfrm>
        </p:spPr>
      </p:pic>
      <p:pic>
        <p:nvPicPr>
          <p:cNvPr id="7" name="Sisu kohatäide 6" descr="Pilt, millel on kujutatud õues, õhufotograafia, maja, puu&#10;&#10;Kirjeldus on genereeritud automaatselt">
            <a:extLst>
              <a:ext uri="{FF2B5EF4-FFF2-40B4-BE49-F238E27FC236}">
                <a16:creationId xmlns:a16="http://schemas.microsoft.com/office/drawing/2014/main" id="{98CE978C-754B-3A29-0226-64EFB86B8F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00" y="2361382"/>
            <a:ext cx="5148000" cy="3432000"/>
          </a:xfrm>
        </p:spPr>
      </p:pic>
    </p:spTree>
    <p:extLst>
      <p:ext uri="{BB962C8B-B14F-4D97-AF65-F5344CB8AC3E}">
        <p14:creationId xmlns:p14="http://schemas.microsoft.com/office/powerpoint/2010/main" val="171610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B2C2B3D-7468-FF7B-86A9-E1B918C9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br>
              <a:rPr lang="et-EE" dirty="0"/>
            </a:br>
            <a:br>
              <a:rPr lang="et-EE" dirty="0"/>
            </a:br>
            <a:r>
              <a:rPr lang="et-EE" dirty="0"/>
              <a:t>Kuhu edasi?</a:t>
            </a:r>
            <a:br>
              <a:rPr lang="et-EE" dirty="0"/>
            </a:br>
            <a:endParaRPr lang="et-EE" dirty="0"/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A98EC36F-5462-9C53-5050-5408FFBB7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47046"/>
            <a:ext cx="4680000" cy="4255793"/>
          </a:xfrm>
          <a:prstGeom prst="rect">
            <a:avLst/>
          </a:prstGeom>
        </p:spPr>
      </p:pic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DA82BBE-1121-4093-42E8-2EC68CD2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z="1000" dirty="0"/>
              <a:t>08.02.2024</a:t>
            </a:r>
            <a:endParaRPr lang="en-US" sz="1000" dirty="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2E68C668-8B90-87E2-6235-74BEA929A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997" y="1486839"/>
            <a:ext cx="471600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3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88ED34C-430B-F065-9575-14EFA3F1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543297-33AB-428A-AA07-9C1E232862DA}" type="datetime1">
              <a:rPr lang="et-EE" smtClean="0"/>
              <a:t>08.02.2024</a:t>
            </a:fld>
            <a:endParaRPr lang="en-US" dirty="0"/>
          </a:p>
        </p:txBody>
      </p:sp>
      <p:sp>
        <p:nvSpPr>
          <p:cNvPr id="5" name="Pealkiri 4">
            <a:extLst>
              <a:ext uri="{FF2B5EF4-FFF2-40B4-BE49-F238E27FC236}">
                <a16:creationId xmlns:a16="http://schemas.microsoft.com/office/drawing/2014/main" id="{12C61FCF-1B37-79EE-30AA-4C38CFD392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8038" y="4799013"/>
            <a:ext cx="10113962" cy="744537"/>
          </a:xfrm>
        </p:spPr>
        <p:txBody>
          <a:bodyPr/>
          <a:lstStyle/>
          <a:p>
            <a:pPr algn="just"/>
            <a:r>
              <a:rPr lang="et-EE" dirty="0"/>
              <a:t>Muhus on hea!</a:t>
            </a:r>
          </a:p>
        </p:txBody>
      </p:sp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0C26EBFE-DFCD-4E29-D1E8-10156462106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078038" y="5715000"/>
            <a:ext cx="10113962" cy="609600"/>
          </a:xfrm>
        </p:spPr>
        <p:txBody>
          <a:bodyPr anchor="ctr"/>
          <a:lstStyle/>
          <a:p>
            <a:pPr algn="ctr"/>
            <a:r>
              <a:rPr lang="et-EE" dirty="0">
                <a:hlinkClick r:id="rId2"/>
              </a:rPr>
              <a:t> www.muhu.ee</a:t>
            </a:r>
            <a:endParaRPr lang="et-EE" dirty="0"/>
          </a:p>
          <a:p>
            <a:endParaRPr lang="et-EE" dirty="0"/>
          </a:p>
        </p:txBody>
      </p:sp>
      <p:pic>
        <p:nvPicPr>
          <p:cNvPr id="14" name="Pilt 13" descr="Pilt, millel on kujutatud õues, rõivad, inimene, puu&#10;&#10;Kirjeldus on genereeritud automaatselt">
            <a:extLst>
              <a:ext uri="{FF2B5EF4-FFF2-40B4-BE49-F238E27FC236}">
                <a16:creationId xmlns:a16="http://schemas.microsoft.com/office/drawing/2014/main" id="{9ACD8EB1-62C1-A8D7-00B8-3CC62689C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48" y="533400"/>
            <a:ext cx="5436000" cy="40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6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0A277EC-3DA2-D9F1-05D3-389B55623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t-EE" dirty="0"/>
              <a:t>Ajaloolised faktid</a:t>
            </a:r>
          </a:p>
        </p:txBody>
      </p:sp>
      <p:sp>
        <p:nvSpPr>
          <p:cNvPr id="12" name="Teksti kohatäide 11">
            <a:extLst>
              <a:ext uri="{FF2B5EF4-FFF2-40B4-BE49-F238E27FC236}">
                <a16:creationId xmlns:a16="http://schemas.microsoft.com/office/drawing/2014/main" id="{6B637851-9BE9-8F7F-4108-8DC2AC679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128" y="5500953"/>
            <a:ext cx="4639736" cy="573276"/>
          </a:xfrm>
        </p:spPr>
        <p:txBody>
          <a:bodyPr>
            <a:normAutofit/>
          </a:bodyPr>
          <a:lstStyle/>
          <a:p>
            <a:r>
              <a:rPr lang="et-EE" sz="1800" cap="none" dirty="0"/>
              <a:t>Muhu esimesi vallavanemaid Ivan </a:t>
            </a:r>
            <a:r>
              <a:rPr lang="et-EE" sz="1800" cap="none" dirty="0" err="1"/>
              <a:t>Ristkok</a:t>
            </a:r>
            <a:endParaRPr lang="et-EE" sz="1800" cap="none" dirty="0"/>
          </a:p>
        </p:txBody>
      </p:sp>
      <p:pic>
        <p:nvPicPr>
          <p:cNvPr id="11" name="Sisu kohatäide 10" descr="Pilt, millel on kujutatud maal, kunst&#10;&#10;Kirjeldus on genereeritud automaatselt">
            <a:extLst>
              <a:ext uri="{FF2B5EF4-FFF2-40B4-BE49-F238E27FC236}">
                <a16:creationId xmlns:a16="http://schemas.microsoft.com/office/drawing/2014/main" id="{3849614F-4337-F727-E476-0CD931A576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1242996" y="1067892"/>
            <a:ext cx="3672000" cy="5194122"/>
          </a:xfrm>
        </p:spPr>
      </p:pic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5C572178-68E9-4596-459E-902903DE9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7680" y="2127380"/>
            <a:ext cx="5148000" cy="3256523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19.saj. lõpuks olid need ühinenud Hellamaa vallaks ja Muhu-Suurvallaks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Peale pärisorjuse kaotamist tekkisid ka Muhus nn mõisavallad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1939 ühendati need üheks Muhu vallaks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1.okt 1950 – toonase Muhu valla eksisteerimise lõpp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1.okt. 1990 – jõustus 25.sept 1990 välja antud EV Ülemnõukogu Presiidiumi seadlus Muhu valla omavalitsusliku staatuse kohta. Esimesena Eestis koos Kuressaare linnaga.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9. veebruar 2017 – EV valitsuse otsus Muhu valla jätkamise kohta iseseisva haldusüksusena, nn saarvaldade erand.</a:t>
            </a:r>
          </a:p>
          <a:p>
            <a:endParaRPr lang="et-EE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1A739B65-45B7-0193-1170-50A4DFFB1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t-EE" sz="1000" dirty="0"/>
              <a:t>08.02.2024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8685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26E09-72B1-76A2-DCDB-0F59AC37D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081CC05-0910-C440-FFB5-4C7903A0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t-EE" sz="4000" dirty="0"/>
              <a:t>Valla 2024.a eelarve</a:t>
            </a:r>
          </a:p>
        </p:txBody>
      </p:sp>
      <p:pic>
        <p:nvPicPr>
          <p:cNvPr id="6" name="Sisu kohatäide 5" descr="Pilt, millel on kujutatud tekst, kuvatõmmis, diagramm, graafiline disain&#10;&#10;Kirjeldus on genereeritud automaatselt">
            <a:extLst>
              <a:ext uri="{FF2B5EF4-FFF2-40B4-BE49-F238E27FC236}">
                <a16:creationId xmlns:a16="http://schemas.microsoft.com/office/drawing/2014/main" id="{D0C24266-1796-7D97-25BB-C6D2C9D97E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b="9028"/>
          <a:stretch/>
        </p:blipFill>
        <p:spPr>
          <a:xfrm>
            <a:off x="67172" y="286603"/>
            <a:ext cx="5184000" cy="6031307"/>
          </a:xfrm>
        </p:spPr>
      </p:pic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53B4768C-353B-278D-D337-6459C2A3CA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Eelarve kogumaht                        4 756 863 €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Põhitegevuse tulud                     4 420 083 €, sellest 2 979 000 € tulumaksu laekumine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Põhitegevuse kulud                    3 974 783 €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Tulem                                                    445 300 €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Investeeringud                                  576 966 €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Laen (vajadusel)                              200 000 €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Seniste laenude </a:t>
            </a:r>
            <a:r>
              <a:rPr lang="et-E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tagasimaksed+intressid</a:t>
            </a: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155 000 €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Netovõlakoormus  8,4% põhitegevuse tuludest (</a:t>
            </a:r>
            <a:r>
              <a:rPr lang="et-E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max</a:t>
            </a: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lubatud 100%)</a:t>
            </a:r>
          </a:p>
          <a:p>
            <a:endParaRPr lang="et-EE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16D9B4B6-544A-4A67-78A2-EB6904CA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t-EE" sz="1000" dirty="0"/>
              <a:t>08.02.2024</a:t>
            </a:r>
          </a:p>
        </p:txBody>
      </p:sp>
    </p:spTree>
    <p:extLst>
      <p:ext uri="{BB962C8B-B14F-4D97-AF65-F5344CB8AC3E}">
        <p14:creationId xmlns:p14="http://schemas.microsoft.com/office/powerpoint/2010/main" val="78797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5B9298B-FBA6-2CF8-A7FC-2D44BF6F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t-EE" dirty="0"/>
              <a:t>Valla tulubaas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8364B23-A280-24CD-FA51-F1FD0DF2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t-EE" sz="1000" dirty="0"/>
              <a:t>08.02.2024</a:t>
            </a:r>
            <a:endParaRPr lang="en-US" sz="1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DDB387-F0E8-491F-4B6B-2BDA5D68DD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98" y="1946979"/>
            <a:ext cx="5904000" cy="42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8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BE088BD-BBC9-6415-10F7-DED72BD7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t-EE" dirty="0"/>
              <a:t>Tulud ja kulud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9DC78B8-7F8C-5B72-9958-AFF35312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t-EE" sz="1000" dirty="0"/>
              <a:t>08.02.2024</a:t>
            </a:r>
            <a:endParaRPr lang="en-US" sz="1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D2F2855-0C25-34B1-2D99-733E49E660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45" y="2063535"/>
            <a:ext cx="7308000" cy="42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5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E3E2C4C-A96E-216A-65FE-B1F8C34E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t-EE" dirty="0"/>
              <a:t>Elanike arv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A7FD92D-991E-1064-4460-F94B3EB4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t-EE" sz="1000" dirty="0"/>
              <a:t>08.02.2024</a:t>
            </a:r>
            <a:endParaRPr lang="en-US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EEF796-81D0-AADA-3004-F91FF926E7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60" y="1995936"/>
            <a:ext cx="6912000" cy="43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4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0E73867-DE69-26D4-AA46-DC9180CFF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Suurimad ja väiksemad külad 2024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EF47A74-6774-2167-F4B8-A752D8DBC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Liiva 145				Rebaski 8</a:t>
            </a:r>
          </a:p>
          <a:p>
            <a:r>
              <a:rPr lang="et-EE" sz="2800" dirty="0"/>
              <a:t>Hellamaa 133			</a:t>
            </a:r>
            <a:r>
              <a:rPr lang="et-EE" sz="2800" dirty="0" err="1"/>
              <a:t>Raegma</a:t>
            </a:r>
            <a:r>
              <a:rPr lang="et-EE" sz="2800" dirty="0"/>
              <a:t> 8</a:t>
            </a:r>
          </a:p>
          <a:p>
            <a:r>
              <a:rPr lang="et-EE" sz="2800" dirty="0"/>
              <a:t>Linnuse 106			Tusti 9</a:t>
            </a:r>
          </a:p>
          <a:p>
            <a:r>
              <a:rPr lang="et-EE" sz="2800" dirty="0"/>
              <a:t>Kallaste 103			Kesse 9</a:t>
            </a:r>
          </a:p>
          <a:p>
            <a:r>
              <a:rPr lang="et-EE" sz="2800" dirty="0"/>
              <a:t>Nõmmküla 100			</a:t>
            </a:r>
            <a:r>
              <a:rPr lang="et-EE" sz="2800" dirty="0" err="1"/>
              <a:t>Aljava</a:t>
            </a:r>
            <a:r>
              <a:rPr lang="et-EE" sz="2800" dirty="0"/>
              <a:t> 10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8289C681-F846-AD21-D774-E6BF26AB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5AF162-5F6E-48B6-9EA4-F00EDDF2E34C}" type="datetime1">
              <a:rPr lang="et-EE" smtClean="0"/>
              <a:t>08.02.2024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8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D047457-E09D-9348-6F8E-73BE087F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t-EE" dirty="0"/>
              <a:t>Suuremad investeeringud</a:t>
            </a:r>
            <a:br>
              <a:rPr lang="et-EE" dirty="0"/>
            </a:br>
            <a:r>
              <a:rPr lang="et-EE" dirty="0"/>
              <a:t> 2019-2023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6C61F63-42FA-FA50-2082-223212627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2000" dirty="0"/>
              <a:t>Liiva keskuse ettevõtlusala, turuhoone, keskväljaku, parkla rajamine</a:t>
            </a:r>
          </a:p>
          <a:p>
            <a:pPr>
              <a:lnSpc>
                <a:spcPct val="100000"/>
              </a:lnSpc>
            </a:pPr>
            <a:r>
              <a:rPr lang="et-EE" sz="2000" dirty="0"/>
              <a:t>Sinilinnu Korterelamu</a:t>
            </a:r>
          </a:p>
          <a:p>
            <a:pPr>
              <a:lnSpc>
                <a:spcPct val="100000"/>
              </a:lnSpc>
            </a:pPr>
            <a:r>
              <a:rPr lang="et-EE" sz="2000" dirty="0" err="1"/>
              <a:t>Kesselaiu</a:t>
            </a:r>
            <a:r>
              <a:rPr lang="et-EE" sz="2000" dirty="0"/>
              <a:t> alternatiivenergia lahendused</a:t>
            </a:r>
          </a:p>
          <a:p>
            <a:pPr>
              <a:lnSpc>
                <a:spcPct val="100000"/>
              </a:lnSpc>
            </a:pPr>
            <a:r>
              <a:rPr lang="et-EE" sz="2000" dirty="0"/>
              <a:t>Liiva katlamaja rekonstrueerimine ja soojusvõimsuse tõstmine</a:t>
            </a:r>
          </a:p>
          <a:p>
            <a:pPr>
              <a:lnSpc>
                <a:spcPct val="100000"/>
              </a:lnSpc>
            </a:pPr>
            <a:r>
              <a:rPr lang="et-EE" sz="2000" dirty="0" err="1"/>
              <a:t>Hüdrokopteri</a:t>
            </a:r>
            <a:r>
              <a:rPr lang="et-EE" sz="2000" dirty="0"/>
              <a:t> soetamine</a:t>
            </a:r>
          </a:p>
          <a:p>
            <a:pPr>
              <a:lnSpc>
                <a:spcPct val="100000"/>
              </a:lnSpc>
            </a:pPr>
            <a:r>
              <a:rPr lang="et-EE" sz="2000" dirty="0"/>
              <a:t>Liiva reoveepuhasti rekonstrueerimine</a:t>
            </a:r>
          </a:p>
          <a:p>
            <a:pPr>
              <a:lnSpc>
                <a:spcPct val="100000"/>
              </a:lnSpc>
            </a:pPr>
            <a:r>
              <a:rPr lang="et-EE" sz="2000" dirty="0"/>
              <a:t>Koguva parkla laiendamine</a:t>
            </a:r>
          </a:p>
          <a:p>
            <a:pPr>
              <a:lnSpc>
                <a:spcPct val="100000"/>
              </a:lnSpc>
            </a:pPr>
            <a:r>
              <a:rPr lang="et-EE" sz="2000" dirty="0"/>
              <a:t>Koolimaja osaline rekonstrueerimine, sh ventilatsioon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0287612-B8CA-D2CC-3301-44373E2F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5AF162-5F6E-48B6-9EA4-F00EDDF2E34C}" type="datetime1">
              <a:rPr lang="et-EE" smtClean="0"/>
              <a:t>08.02.2024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3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38B1836-AE3B-FF44-2DC1-2B28F547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Huvihariduse ja huvitegevuse toetamine</a:t>
            </a:r>
          </a:p>
        </p:txBody>
      </p:sp>
      <p:graphicFrame>
        <p:nvGraphicFramePr>
          <p:cNvPr id="5" name="Sisu kohatäide 4">
            <a:extLst>
              <a:ext uri="{FF2B5EF4-FFF2-40B4-BE49-F238E27FC236}">
                <a16:creationId xmlns:a16="http://schemas.microsoft.com/office/drawing/2014/main" id="{1AE44590-9A27-0B79-48FC-250C0E09B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561938"/>
              </p:ext>
            </p:extLst>
          </p:nvPr>
        </p:nvGraphicFramePr>
        <p:xfrm>
          <a:off x="3353675" y="2230016"/>
          <a:ext cx="5364000" cy="37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2749">
                  <a:extLst>
                    <a:ext uri="{9D8B030D-6E8A-4147-A177-3AD203B41FA5}">
                      <a16:colId xmlns:a16="http://schemas.microsoft.com/office/drawing/2014/main" val="1051017285"/>
                    </a:ext>
                  </a:extLst>
                </a:gridCol>
                <a:gridCol w="2115623">
                  <a:extLst>
                    <a:ext uri="{9D8B030D-6E8A-4147-A177-3AD203B41FA5}">
                      <a16:colId xmlns:a16="http://schemas.microsoft.com/office/drawing/2014/main" val="925634162"/>
                    </a:ext>
                  </a:extLst>
                </a:gridCol>
                <a:gridCol w="2065628">
                  <a:extLst>
                    <a:ext uri="{9D8B030D-6E8A-4147-A177-3AD203B41FA5}">
                      <a16:colId xmlns:a16="http://schemas.microsoft.com/office/drawing/2014/main" val="925732133"/>
                    </a:ext>
                  </a:extLst>
                </a:gridCol>
              </a:tblGrid>
              <a:tr h="624000"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 dirty="0">
                          <a:effectLst/>
                        </a:rPr>
                        <a:t>Aasta </a:t>
                      </a:r>
                      <a:endParaRPr lang="et-E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 dirty="0">
                          <a:effectLst/>
                        </a:rPr>
                        <a:t>Valla eelarve</a:t>
                      </a:r>
                      <a:endParaRPr lang="et-E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 dirty="0">
                          <a:effectLst/>
                        </a:rPr>
                        <a:t>Riigi toetus</a:t>
                      </a:r>
                      <a:endParaRPr lang="et-E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33321066"/>
                  </a:ext>
                </a:extLst>
              </a:tr>
              <a:tr h="624000"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>
                          <a:effectLst/>
                        </a:rPr>
                        <a:t>2019</a:t>
                      </a:r>
                      <a:endParaRPr lang="et-EE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 dirty="0">
                          <a:effectLst/>
                        </a:rPr>
                        <a:t>36 145</a:t>
                      </a:r>
                      <a:endParaRPr lang="et-E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 dirty="0">
                          <a:effectLst/>
                        </a:rPr>
                        <a:t>24 631</a:t>
                      </a:r>
                      <a:endParaRPr lang="et-E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7229007"/>
                  </a:ext>
                </a:extLst>
              </a:tr>
              <a:tr h="624000"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>
                          <a:effectLst/>
                        </a:rPr>
                        <a:t>2020</a:t>
                      </a:r>
                      <a:endParaRPr lang="et-EE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 dirty="0">
                          <a:effectLst/>
                        </a:rPr>
                        <a:t>36 000</a:t>
                      </a:r>
                      <a:endParaRPr lang="et-E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 dirty="0">
                          <a:effectLst/>
                        </a:rPr>
                        <a:t>25 607</a:t>
                      </a:r>
                      <a:endParaRPr lang="et-E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1352084"/>
                  </a:ext>
                </a:extLst>
              </a:tr>
              <a:tr h="624000"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>
                          <a:effectLst/>
                        </a:rPr>
                        <a:t>2021</a:t>
                      </a:r>
                      <a:endParaRPr lang="et-EE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 dirty="0">
                          <a:effectLst/>
                        </a:rPr>
                        <a:t>36 000</a:t>
                      </a:r>
                      <a:endParaRPr lang="et-E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 dirty="0">
                          <a:effectLst/>
                        </a:rPr>
                        <a:t>24 408</a:t>
                      </a:r>
                      <a:endParaRPr lang="et-E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9573308"/>
                  </a:ext>
                </a:extLst>
              </a:tr>
              <a:tr h="624000"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>
                          <a:effectLst/>
                        </a:rPr>
                        <a:t>2022</a:t>
                      </a:r>
                      <a:endParaRPr lang="et-EE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 dirty="0">
                          <a:effectLst/>
                        </a:rPr>
                        <a:t>36 000</a:t>
                      </a:r>
                      <a:endParaRPr lang="et-E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 dirty="0">
                          <a:effectLst/>
                        </a:rPr>
                        <a:t>18 912</a:t>
                      </a:r>
                      <a:endParaRPr lang="et-E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1748010"/>
                  </a:ext>
                </a:extLst>
              </a:tr>
              <a:tr h="624000"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>
                          <a:effectLst/>
                        </a:rPr>
                        <a:t>2023</a:t>
                      </a:r>
                      <a:endParaRPr lang="et-EE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 dirty="0">
                          <a:effectLst/>
                        </a:rPr>
                        <a:t>72 645</a:t>
                      </a:r>
                      <a:endParaRPr lang="et-E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200" u="none" strike="noStrike" dirty="0">
                          <a:effectLst/>
                        </a:rPr>
                        <a:t>18 666</a:t>
                      </a:r>
                      <a:endParaRPr lang="et-E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1591325"/>
                  </a:ext>
                </a:extLst>
              </a:tr>
            </a:tbl>
          </a:graphicData>
        </a:graphic>
      </p:graphicFrame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3C68500-9B77-97BD-BECC-B0C18791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5AF162-5F6E-48B6-9EA4-F00EDDF2E34C}" type="datetime1">
              <a:rPr lang="et-EE" smtClean="0"/>
              <a:t>08.02.2024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4173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40_TF56160789" id="{C7348F7E-E277-4E84-B33F-9A3B3234B3A2}" vid="{CF62D564-7457-434D-A3A2-9ED8A2E1DC85}"/>
    </a:ext>
  </a:extLst>
</a:theme>
</file>

<file path=ppt/theme/theme2.xml><?xml version="1.0" encoding="utf-8"?>
<a:theme xmlns:a="http://schemas.openxmlformats.org/drawingml/2006/main" name="Office’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’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{54DFCA5B-00D0-4CA0-8418-3D08F8F03B13}tf56160789_win32</Template>
  <TotalTime>341</TotalTime>
  <Words>348</Words>
  <Application>Microsoft Office PowerPoint</Application>
  <PresentationFormat>Laiekraan</PresentationFormat>
  <Paragraphs>82</Paragraphs>
  <Slides>15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20" baseType="lpstr">
      <vt:lpstr>Aptos</vt:lpstr>
      <vt:lpstr>Bookman Old Style</vt:lpstr>
      <vt:lpstr>Calibri</vt:lpstr>
      <vt:lpstr>Franklin Gothic Book</vt:lpstr>
      <vt:lpstr>1_RetrospectVTI</vt:lpstr>
      <vt:lpstr>Muhu eile, täna, homme</vt:lpstr>
      <vt:lpstr>Ajaloolised faktid</vt:lpstr>
      <vt:lpstr>Valla 2024.a eelarve</vt:lpstr>
      <vt:lpstr>Valla tulubaas</vt:lpstr>
      <vt:lpstr>Tulud ja kulud</vt:lpstr>
      <vt:lpstr>Elanike arv</vt:lpstr>
      <vt:lpstr>Suurimad ja väiksemad külad 2024</vt:lpstr>
      <vt:lpstr>Suuremad investeeringud  2019-2023</vt:lpstr>
      <vt:lpstr>Huvihariduse ja huvitegevuse toetamine</vt:lpstr>
      <vt:lpstr>Uued algused</vt:lpstr>
      <vt:lpstr>Eile ja täna</vt:lpstr>
      <vt:lpstr>Eile ja täna</vt:lpstr>
      <vt:lpstr>Eile ja täna</vt:lpstr>
      <vt:lpstr>  Kuhu edasi? </vt:lpstr>
      <vt:lpstr>Muhus on hea!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Annika Auväärt</dc:creator>
  <cp:lastModifiedBy>Annika Auväärt</cp:lastModifiedBy>
  <cp:revision>9</cp:revision>
  <dcterms:created xsi:type="dcterms:W3CDTF">2024-02-05T12:15:14Z</dcterms:created>
  <dcterms:modified xsi:type="dcterms:W3CDTF">2024-02-08T06:58:15Z</dcterms:modified>
</cp:coreProperties>
</file>